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8" r:id="rId3"/>
    <p:sldId id="280" r:id="rId4"/>
    <p:sldId id="320" r:id="rId5"/>
    <p:sldId id="321" r:id="rId6"/>
    <p:sldId id="322" r:id="rId7"/>
    <p:sldId id="295" r:id="rId8"/>
    <p:sldId id="301" r:id="rId9"/>
    <p:sldId id="309" r:id="rId10"/>
    <p:sldId id="296" r:id="rId11"/>
    <p:sldId id="311" r:id="rId12"/>
    <p:sldId id="314" r:id="rId13"/>
    <p:sldId id="302" r:id="rId14"/>
    <p:sldId id="303" r:id="rId15"/>
    <p:sldId id="297" r:id="rId16"/>
    <p:sldId id="299" r:id="rId17"/>
    <p:sldId id="315" r:id="rId18"/>
    <p:sldId id="319" r:id="rId19"/>
    <p:sldId id="298" r:id="rId20"/>
    <p:sldId id="294" r:id="rId2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705" autoAdjust="0"/>
  </p:normalViewPr>
  <p:slideViewPr>
    <p:cSldViewPr>
      <p:cViewPr varScale="1">
        <p:scale>
          <a:sx n="71" d="100"/>
          <a:sy n="71" d="100"/>
        </p:scale>
        <p:origin x="153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947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Русский язык</c:v>
                </c:pt>
                <c:pt idx="1">
                  <c:v>Литература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22734</c:v>
                </c:pt>
                <c:pt idx="1">
                  <c:v>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18-46A2-B15A-909F2CF06AC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Русский язык</c:v>
                </c:pt>
                <c:pt idx="1">
                  <c:v>Литература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24100</c:v>
                </c:pt>
                <c:pt idx="1">
                  <c:v>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18-46A2-B15A-909F2CF06AC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Русский язык</c:v>
                </c:pt>
                <c:pt idx="1">
                  <c:v>Литература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25407</c:v>
                </c:pt>
                <c:pt idx="1">
                  <c:v>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18-46A2-B15A-909F2CF06A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639552"/>
        <c:axId val="89641344"/>
      </c:barChart>
      <c:catAx>
        <c:axId val="8963955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89641344"/>
        <c:crosses val="autoZero"/>
        <c:auto val="1"/>
        <c:lblAlgn val="ctr"/>
        <c:lblOffset val="100"/>
        <c:noMultiLvlLbl val="0"/>
      </c:catAx>
      <c:valAx>
        <c:axId val="89641344"/>
        <c:scaling>
          <c:orientation val="minMax"/>
        </c:scaling>
        <c:delete val="1"/>
        <c:axPos val="b"/>
        <c:majorGridlines/>
        <c:numFmt formatCode="General" sourceLinked="1"/>
        <c:majorTickMark val="out"/>
        <c:minorTickMark val="none"/>
        <c:tickLblPos val="nextTo"/>
        <c:crossAx val="8963955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4643801434219243"/>
          <c:w val="1"/>
          <c:h val="0.303205748465060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4102263991045068E-2"/>
                  <c:y val="2.4528123328176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3D6-4C96-A7C4-C055116F04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Английский</c:v>
                </c:pt>
                <c:pt idx="1">
                  <c:v>Немецкий</c:v>
                </c:pt>
                <c:pt idx="2">
                  <c:v>Французский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1415</c:v>
                </c:pt>
                <c:pt idx="1">
                  <c:v>17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D6-4C96-A7C4-C055116F047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Английский</c:v>
                </c:pt>
                <c:pt idx="1">
                  <c:v>Немецкий</c:v>
                </c:pt>
                <c:pt idx="2">
                  <c:v>Французский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1331</c:v>
                </c:pt>
                <c:pt idx="1">
                  <c:v>18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D6-4C96-A7C4-C055116F047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146689449660947E-2"/>
                  <c:y val="2.4528123328176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3D6-4C96-A7C4-C055116F04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Английский</c:v>
                </c:pt>
                <c:pt idx="1">
                  <c:v>Немецкий</c:v>
                </c:pt>
                <c:pt idx="2">
                  <c:v>Французский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1408</c:v>
                </c:pt>
                <c:pt idx="1">
                  <c:v>7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D6-4C96-A7C4-C055116F047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3376896"/>
        <c:axId val="33378688"/>
      </c:barChart>
      <c:catAx>
        <c:axId val="333768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33378688"/>
        <c:crosses val="autoZero"/>
        <c:auto val="1"/>
        <c:lblAlgn val="ctr"/>
        <c:lblOffset val="100"/>
        <c:noMultiLvlLbl val="0"/>
      </c:catAx>
      <c:valAx>
        <c:axId val="333786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3376896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ОГЭ-2022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Математика</c:v>
                </c:pt>
                <c:pt idx="1">
                  <c:v>Информатика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22739</c:v>
                </c:pt>
                <c:pt idx="1">
                  <c:v>4020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D4-4CCA-AACE-C12BEFF5552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ОГЭ-2023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Математика</c:v>
                </c:pt>
                <c:pt idx="1">
                  <c:v>Информатика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24116</c:v>
                </c:pt>
                <c:pt idx="1">
                  <c:v>5524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D4-4CCA-AACE-C12BEFF5552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ОГЭ-2024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Математика</c:v>
                </c:pt>
                <c:pt idx="1">
                  <c:v>Информатика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25400</c:v>
                </c:pt>
                <c:pt idx="1">
                  <c:v>5819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D4-4CCA-AACE-C12BEFF555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018816"/>
        <c:axId val="100103296"/>
      </c:barChart>
      <c:catAx>
        <c:axId val="360188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00103296"/>
        <c:crosses val="autoZero"/>
        <c:auto val="1"/>
        <c:lblAlgn val="ctr"/>
        <c:lblOffset val="100"/>
        <c:noMultiLvlLbl val="0"/>
      </c:catAx>
      <c:valAx>
        <c:axId val="100103296"/>
        <c:scaling>
          <c:orientation val="minMax"/>
        </c:scaling>
        <c:delete val="1"/>
        <c:axPos val="b"/>
        <c:majorGridlines/>
        <c:numFmt formatCode="General" sourceLinked="1"/>
        <c:majorTickMark val="out"/>
        <c:minorTickMark val="none"/>
        <c:tickLblPos val="nextTo"/>
        <c:crossAx val="360188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008190537370944E-3"/>
          <c:y val="3.2090360958010315E-2"/>
          <c:w val="0.94259707633405221"/>
          <c:h val="0.851504830650991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Физика</c:v>
                </c:pt>
                <c:pt idx="1">
                  <c:v>Химия</c:v>
                </c:pt>
                <c:pt idx="2">
                  <c:v>Биология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</c:v>
                </c:pt>
                <c:pt idx="1">
                  <c:v>8.5</c:v>
                </c:pt>
                <c:pt idx="2">
                  <c:v>34.700000000000003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FD-4FFD-AB5E-3DD73D7939F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Физика</c:v>
                </c:pt>
                <c:pt idx="1">
                  <c:v>Химия</c:v>
                </c:pt>
                <c:pt idx="2">
                  <c:v>Биология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7.5</c:v>
                </c:pt>
                <c:pt idx="1">
                  <c:v>8.1999999999999993</c:v>
                </c:pt>
                <c:pt idx="2">
                  <c:v>32.9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FD-4FFD-AB5E-3DD73D7939F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6958532367949305E-2"/>
                  <c:y val="3.12398916197145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AFD-4FFD-AB5E-3DD73D7939FC}"/>
                </c:ext>
              </c:extLst>
            </c:dLbl>
            <c:dLbl>
              <c:idx val="1"/>
              <c:layout>
                <c:manualLayout>
                  <c:x val="3.0238799210140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FD-4FFD-AB5E-3DD73D7939FC}"/>
                </c:ext>
              </c:extLst>
            </c:dLbl>
            <c:dLbl>
              <c:idx val="2"/>
              <c:layout>
                <c:manualLayout>
                  <c:x val="5.0988224064475576E-2"/>
                  <c:y val="6.24797832394291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AFD-4FFD-AB5E-3DD73D7939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Физика</c:v>
                </c:pt>
                <c:pt idx="1">
                  <c:v>Химия</c:v>
                </c:pt>
                <c:pt idx="2">
                  <c:v>Биология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7.7</c:v>
                </c:pt>
                <c:pt idx="1">
                  <c:v>8.3000000000000007</c:v>
                </c:pt>
                <c:pt idx="2">
                  <c:v>33.6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AFD-4FFD-AB5E-3DD73D7939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340864"/>
        <c:axId val="34342400"/>
      </c:barChart>
      <c:catAx>
        <c:axId val="343408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34342400"/>
        <c:crosses val="autoZero"/>
        <c:auto val="1"/>
        <c:lblAlgn val="ctr"/>
        <c:lblOffset val="100"/>
        <c:noMultiLvlLbl val="0"/>
      </c:catAx>
      <c:valAx>
        <c:axId val="34342400"/>
        <c:scaling>
          <c:orientation val="minMax"/>
        </c:scaling>
        <c:delete val="1"/>
        <c:axPos val="l"/>
        <c:majorGridlines/>
        <c:numFmt formatCode="General" sourceLinked="1"/>
        <c:majorTickMark val="none"/>
        <c:minorTickMark val="none"/>
        <c:tickLblPos val="nextTo"/>
        <c:crossAx val="343408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034410793435325"/>
          <c:y val="0.15099577405614581"/>
          <c:w val="0.30024173850038088"/>
          <c:h val="0.2489066657377052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67206931998235"/>
          <c:y val="9.994774243191085E-3"/>
          <c:w val="0.7255557982506956"/>
          <c:h val="0.638629370747882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1411029544440114E-2"/>
                  <c:y val="3.28824104289730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8E4-4594-AF49-B700213B25CD}"/>
                </c:ext>
              </c:extLst>
            </c:dLbl>
            <c:dLbl>
              <c:idx val="1"/>
              <c:layout>
                <c:manualLayout>
                  <c:x val="-3.3167456481068197E-2"/>
                  <c:y val="1.49465501949877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8E4-4594-AF49-B700213B25CD}"/>
                </c:ext>
              </c:extLst>
            </c:dLbl>
            <c:dLbl>
              <c:idx val="2"/>
              <c:layout>
                <c:manualLayout>
                  <c:x val="-3.015223316460745E-2"/>
                  <c:y val="1.49465501949877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8E4-4594-AF49-B700213B25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Обществознание</c:v>
                </c:pt>
                <c:pt idx="1">
                  <c:v>География</c:v>
                </c:pt>
                <c:pt idx="2">
                  <c:v>История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65.8</c:v>
                </c:pt>
                <c:pt idx="1">
                  <c:v>50.3</c:v>
                </c:pt>
                <c:pt idx="2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E4-4594-AF49-B700213B25C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7344877034178941E-3"/>
                  <c:y val="-2.98931003899754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8E4-4594-AF49-B700213B25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Обществознание</c:v>
                </c:pt>
                <c:pt idx="1">
                  <c:v>География</c:v>
                </c:pt>
                <c:pt idx="2">
                  <c:v>История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61.3</c:v>
                </c:pt>
                <c:pt idx="1">
                  <c:v>55.8</c:v>
                </c:pt>
                <c:pt idx="2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8E4-4594-AF49-B700213B25C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347826835874756E-2"/>
                  <c:y val="1.20918767971167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8E4-4594-AF49-B700213B25CD}"/>
                </c:ext>
              </c:extLst>
            </c:dLbl>
            <c:dLbl>
              <c:idx val="1"/>
              <c:layout>
                <c:manualLayout>
                  <c:x val="3.0238799210140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8E4-4594-AF49-B700213B25CD}"/>
                </c:ext>
              </c:extLst>
            </c:dLbl>
            <c:dLbl>
              <c:idx val="2"/>
              <c:layout>
                <c:manualLayout>
                  <c:x val="1.4805458741298587E-2"/>
                  <c:y val="6.24789336024810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8E4-4594-AF49-B700213B25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Обществознание</c:v>
                </c:pt>
                <c:pt idx="1">
                  <c:v>География</c:v>
                </c:pt>
                <c:pt idx="2">
                  <c:v>История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59</c:v>
                </c:pt>
                <c:pt idx="1">
                  <c:v>57.3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8E4-4594-AF49-B700213B25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804864"/>
        <c:axId val="36831232"/>
      </c:barChart>
      <c:catAx>
        <c:axId val="368048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6831232"/>
        <c:crosses val="autoZero"/>
        <c:auto val="1"/>
        <c:lblAlgn val="ctr"/>
        <c:lblOffset val="100"/>
        <c:noMultiLvlLbl val="0"/>
      </c:catAx>
      <c:valAx>
        <c:axId val="36831232"/>
        <c:scaling>
          <c:orientation val="minMax"/>
        </c:scaling>
        <c:delete val="1"/>
        <c:axPos val="l"/>
        <c:majorGridlines/>
        <c:numFmt formatCode="General" sourceLinked="1"/>
        <c:majorTickMark val="none"/>
        <c:minorTickMark val="none"/>
        <c:tickLblPos val="nextTo"/>
        <c:crossAx val="368048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666129158761224"/>
          <c:y val="0.15099569915960373"/>
          <c:w val="0.30024173850038088"/>
          <c:h val="0.2489066657377052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doc.fipi.ru/oge/demoversii-specifikacii-kodifikatory/2024/Izmeneniya_KIM_OGE_2024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564904"/>
            <a:ext cx="8280920" cy="165618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/>
              <a:t>Организационные вопросы подготовки и </a:t>
            </a:r>
            <a:r>
              <a:rPr lang="ru-RU" sz="2800"/>
              <a:t>проведения ГИА-9 </a:t>
            </a:r>
            <a:r>
              <a:rPr lang="ru-RU" sz="2800" dirty="0"/>
              <a:t>в Волгоградской </a:t>
            </a:r>
            <a:r>
              <a:rPr lang="ru-RU" sz="2800"/>
              <a:t>области </a:t>
            </a:r>
            <a:br>
              <a:rPr lang="ru-RU" sz="2800"/>
            </a:br>
            <a:r>
              <a:rPr lang="ru-RU" sz="2800"/>
              <a:t>в 2024 </a:t>
            </a:r>
            <a:r>
              <a:rPr lang="ru-RU" sz="2800" dirty="0"/>
              <a:t>году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5517232"/>
            <a:ext cx="6688832" cy="1126975"/>
          </a:xfrm>
        </p:spPr>
        <p:txBody>
          <a:bodyPr>
            <a:noAutofit/>
          </a:bodyPr>
          <a:lstStyle/>
          <a:p>
            <a:pPr algn="r"/>
            <a:r>
              <a:rPr lang="ru-RU" sz="2000" dirty="0"/>
              <a:t> </a:t>
            </a:r>
            <a:r>
              <a:rPr lang="ru-RU" sz="2000" dirty="0">
                <a:solidFill>
                  <a:schemeClr val="tx1"/>
                </a:solidFill>
              </a:rPr>
              <a:t>Марина Александровна Десятериченко</a:t>
            </a:r>
          </a:p>
          <a:p>
            <a:pPr algn="r"/>
            <a:r>
              <a:rPr lang="ru-RU" sz="2000" dirty="0">
                <a:solidFill>
                  <a:schemeClr val="tx1"/>
                </a:solidFill>
              </a:rPr>
              <a:t> специалист по УМР НИ ЦОКО</a:t>
            </a:r>
          </a:p>
          <a:p>
            <a:pPr algn="r"/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7585" y="260648"/>
            <a:ext cx="8234956" cy="97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rgbClr val="666699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rgbClr val="666699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666699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666699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6666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6666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6666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6666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666699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ГАУ ДПО «Волгоградская академия последипломного образования»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 Центр оценки качества образования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Региональный центр обработки информации</a:t>
            </a:r>
            <a:endParaRPr lang="en-US" alt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А у нас в феврале… (готовимся к итоговому собеседованию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517232"/>
            <a:ext cx="2035366" cy="1143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67744" y="1772816"/>
            <a:ext cx="4786313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eaLnBrk="1" hangingPunct="1">
              <a:defRPr/>
            </a:pP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Arial" charset="0"/>
              </a:rPr>
              <a:t>Совещание по подготовке к ГИА-9 в 2024 году. 3 мая 2024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6632"/>
            <a:ext cx="771525" cy="114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977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600" dirty="0"/>
              <a:t>Предметная область: русский язык и литература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1863883"/>
              </p:ext>
            </p:extLst>
          </p:nvPr>
        </p:nvGraphicFramePr>
        <p:xfrm>
          <a:off x="523460" y="764704"/>
          <a:ext cx="8219256" cy="2836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04055" y="3501008"/>
            <a:ext cx="8458067" cy="32403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ОГЭ: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русскому языку и литературе – 235 минут (3 часа 55 минут)   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Коды предметов: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 – 01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Литература – 18</a:t>
            </a:r>
          </a:p>
          <a:p>
            <a:pPr algn="ctr"/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экзаменов</a:t>
            </a:r>
          </a:p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язык: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сроки– 3 июня; резервные – 24 июня, 1-2 июля</a:t>
            </a:r>
          </a:p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сроки –14 июня; резервные – 25-26 июня, 1-2 июля</a:t>
            </a: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092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3" y="246063"/>
            <a:ext cx="8583612" cy="685800"/>
          </a:xfrm>
          <a:solidFill>
            <a:schemeClr val="accent2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>
                <a:latin typeface="+mn-lt"/>
              </a:rPr>
              <a:t>Изменение в КИМ   ГИА-9  в 2024 году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313" y="1124744"/>
            <a:ext cx="8334127" cy="2304256"/>
          </a:xfrm>
          <a:solidFill>
            <a:schemeClr val="bg1"/>
          </a:solidFill>
        </p:spPr>
        <p:txBody>
          <a:bodyPr rtlCol="0">
            <a:no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2000" dirty="0"/>
              <a:t>Все изменения в КИМ направлены на усиление </a:t>
            </a:r>
            <a:r>
              <a:rPr lang="ru-RU" sz="2000" dirty="0">
                <a:solidFill>
                  <a:srgbClr val="FF0000"/>
                </a:solidFill>
              </a:rPr>
              <a:t>деятельностной </a:t>
            </a:r>
            <a:r>
              <a:rPr lang="ru-RU" sz="2000" dirty="0"/>
              <a:t>составляющей экзаменационных моделей: </a:t>
            </a:r>
            <a:r>
              <a:rPr lang="ru-RU" sz="2000" u="sng" dirty="0"/>
              <a:t>применение умений и навыков анализа различной информации, решения задач, в том числе практических, развернутого объяснения, аргументации </a:t>
            </a:r>
            <a:r>
              <a:rPr lang="ru-RU" sz="2000" dirty="0"/>
              <a:t>и др.</a:t>
            </a: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en-US" sz="1600" dirty="0">
                <a:hlinkClick r:id="rId2"/>
              </a:rPr>
              <a:t>http://doc.fipi.ru/oge/demoversii-specifikacii-kodifikatory/2024/Izmeneniya_KIM_OGE_2024.pdf</a:t>
            </a:r>
            <a:endParaRPr lang="ru-RU" sz="1600" dirty="0"/>
          </a:p>
          <a:p>
            <a:pPr algn="just" eaLnBrk="1" fontAlgn="auto" hangingPunct="1">
              <a:spcAft>
                <a:spcPts val="0"/>
              </a:spcAft>
              <a:defRPr/>
            </a:pPr>
            <a:endParaRPr lang="ru-RU" sz="2000" dirty="0"/>
          </a:p>
          <a:p>
            <a:pPr algn="just" eaLnBrk="1" fontAlgn="auto" hangingPunct="1">
              <a:spcAft>
                <a:spcPts val="0"/>
              </a:spcAft>
              <a:defRPr/>
            </a:pPr>
            <a:endParaRPr lang="ru-RU" sz="2000" dirty="0"/>
          </a:p>
          <a:p>
            <a:pPr algn="just" eaLnBrk="1" fontAlgn="auto" hangingPunct="1">
              <a:spcAft>
                <a:spcPts val="0"/>
              </a:spcAft>
              <a:defRPr/>
            </a:pPr>
            <a:endParaRPr lang="ru-RU" sz="2000" dirty="0"/>
          </a:p>
          <a:p>
            <a:pPr algn="just" eaLnBrk="1" fontAlgn="auto" hangingPunct="1">
              <a:spcAft>
                <a:spcPts val="0"/>
              </a:spcAft>
              <a:defRPr/>
            </a:pP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66575" y="3068960"/>
            <a:ext cx="8625905" cy="32403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2400" b="1" dirty="0">
                <a:solidFill>
                  <a:srgbClr val="C00000"/>
                </a:solidFill>
              </a:rPr>
              <a:t>Русский язык: </a:t>
            </a:r>
            <a:r>
              <a:rPr lang="ru-RU" sz="2400" dirty="0">
                <a:solidFill>
                  <a:schemeClr val="tx1"/>
                </a:solidFill>
              </a:rPr>
              <a:t>в</a:t>
            </a:r>
            <a:r>
              <a:rPr lang="ru-RU" sz="2400" dirty="0">
                <a:solidFill>
                  <a:prstClr val="black"/>
                </a:solidFill>
              </a:rPr>
              <a:t>ведены </a:t>
            </a:r>
            <a:r>
              <a:rPr lang="ru-RU" sz="2400" b="1" dirty="0">
                <a:solidFill>
                  <a:srgbClr val="FF0000"/>
                </a:solidFill>
              </a:rPr>
              <a:t>четыре новых задания </a:t>
            </a:r>
            <a:r>
              <a:rPr lang="ru-RU" sz="2400" dirty="0">
                <a:solidFill>
                  <a:prstClr val="black"/>
                </a:solidFill>
              </a:rPr>
              <a:t>с кратким ответом. Скорректирована формулировка сочинения-рассуждения 13.3. Скорректированы критерии оценивания развернутых ответов.</a:t>
            </a:r>
          </a:p>
          <a:p>
            <a:pPr algn="just">
              <a:defRPr/>
            </a:pPr>
            <a:r>
              <a:rPr lang="ru-RU" sz="2400" b="1" dirty="0">
                <a:solidFill>
                  <a:srgbClr val="C00000"/>
                </a:solidFill>
              </a:rPr>
              <a:t>Литература:  </a:t>
            </a:r>
            <a:r>
              <a:rPr lang="ru-RU" sz="2400" dirty="0">
                <a:solidFill>
                  <a:prstClr val="black"/>
                </a:solidFill>
              </a:rPr>
              <a:t>уточнена система оценивания выполнения заданий 1.1/1.2, 2.1/2.2, 3.1/3.2, а также 5.1–5.5 (в части оценивания грамотности). Максимальный первичный балл за работу изменён с 42 до 37 баллов.</a:t>
            </a:r>
          </a:p>
        </p:txBody>
      </p:sp>
    </p:spTree>
    <p:extLst>
      <p:ext uri="{BB962C8B-B14F-4D97-AF65-F5344CB8AC3E}">
        <p14:creationId xmlns:p14="http://schemas.microsoft.com/office/powerpoint/2010/main" val="3740313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/>
              <a:t>01.Русский язык </a:t>
            </a:r>
            <a:r>
              <a:rPr lang="ru-RU" sz="2400" dirty="0"/>
              <a:t>(3ч55мин)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5424" y="1124744"/>
            <a:ext cx="8611792" cy="139675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КИМ ОГЭ состоит из трех частей (13 зад.)</a:t>
            </a:r>
          </a:p>
          <a:p>
            <a:pPr>
              <a:spcBef>
                <a:spcPts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1 – сжатое изложение (зад. 1).</a:t>
            </a:r>
          </a:p>
          <a:p>
            <a:pPr>
              <a:spcBef>
                <a:spcPts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2 (зад. 2–12) – задания с кратким ответом. </a:t>
            </a:r>
          </a:p>
          <a:p>
            <a:pPr>
              <a:spcBef>
                <a:spcPts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3 (вариативное -13.1, 13.2, 13.3) – сочинение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708920"/>
            <a:ext cx="8856984" cy="255454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аудитория для проведения ОГЭ по русскому языку должна быть оснащена ПК или ноутбуком.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Аудиозапись изложения присылается на ДП.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Аудиозапись прослушивается участниками  дважды с перерывом в 5-6 мин.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прослушивания текста участникам ГИА разрешается делать записи на листах бумаги для черновиков.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повторного прослушивания участники ГИА приступают к написанию изложения.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3488" y="5373216"/>
            <a:ext cx="8668992" cy="13234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аудитории участникам экзамена предоставляются орфографические словари, позволяющие устанавливать нормативное написание слов, и которыми участники экзамена пользуются при выполнении всех частей работы.</a:t>
            </a:r>
          </a:p>
        </p:txBody>
      </p:sp>
    </p:spTree>
    <p:extLst>
      <p:ext uri="{BB962C8B-B14F-4D97-AF65-F5344CB8AC3E}">
        <p14:creationId xmlns:p14="http://schemas.microsoft.com/office/powerpoint/2010/main" val="4010276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814678"/>
            <a:ext cx="5976664" cy="397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7945784" y="3645024"/>
            <a:ext cx="504056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34" y="191079"/>
            <a:ext cx="6778377" cy="2623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7370" y="3140968"/>
            <a:ext cx="1879694" cy="15121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Русский язык ОГЭ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316416" y="4023794"/>
            <a:ext cx="827584" cy="91737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1 - 13.1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2 - 13.2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3- 13.3</a:t>
            </a:r>
          </a:p>
        </p:txBody>
      </p:sp>
    </p:spTree>
    <p:extLst>
      <p:ext uri="{BB962C8B-B14F-4D97-AF65-F5344CB8AC3E}">
        <p14:creationId xmlns:p14="http://schemas.microsoft.com/office/powerpoint/2010/main" val="4243883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41313" y="277813"/>
            <a:ext cx="8597900" cy="55721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 Литература (3ч. 55 мин)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9" name="Объект 3"/>
          <p:cNvSpPr>
            <a:spLocks noGrp="1"/>
          </p:cNvSpPr>
          <p:nvPr>
            <p:ph idx="1"/>
          </p:nvPr>
        </p:nvSpPr>
        <p:spPr>
          <a:xfrm>
            <a:off x="236538" y="2708920"/>
            <a:ext cx="8766175" cy="331631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altLang="ru-RU" sz="2200" dirty="0">
                <a:solidFill>
                  <a:srgbClr val="292934"/>
                </a:solidFill>
                <a:latin typeface="Times New Roman" pitchFamily="18" charset="0"/>
                <a:cs typeface="Times New Roman" pitchFamily="18" charset="0"/>
              </a:rPr>
              <a:t>1) В аудитории на специально выделенных столах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находятся </a:t>
            </a:r>
            <a:r>
              <a:rPr lang="ru-RU" altLang="ru-RU" sz="2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полные тексты художественных произведений и сборники лирики</a:t>
            </a:r>
            <a:r>
              <a:rPr lang="ru-RU" altLang="ru-RU" sz="2200" b="1" dirty="0">
                <a:solidFill>
                  <a:srgbClr val="292934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Font typeface="Arial" pitchFamily="34" charset="0"/>
              <a:buNone/>
            </a:pPr>
            <a:r>
              <a:rPr lang="ru-RU" altLang="ru-RU" sz="2200" i="1" dirty="0">
                <a:solidFill>
                  <a:srgbClr val="292934"/>
                </a:solidFill>
                <a:latin typeface="Times New Roman" pitchFamily="18" charset="0"/>
                <a:cs typeface="Times New Roman" pitchFamily="18" charset="0"/>
              </a:rPr>
              <a:t>(см. в Спецификации КИМ по литературе )</a:t>
            </a:r>
          </a:p>
          <a:p>
            <a:pPr marL="0" indent="0" algn="just">
              <a:buFont typeface="Arial" pitchFamily="34" charset="0"/>
              <a:buNone/>
            </a:pPr>
            <a:r>
              <a:rPr lang="ru-RU" altLang="ru-RU" sz="2200" dirty="0">
                <a:solidFill>
                  <a:srgbClr val="292934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Участники ОГЭ по мере необходимости работают с текстами за данными столами. Книги следует подготовить таким образом, чтобы у экзаменуемого не возникало возможности работать с комментариями и вступительными статьями к художественным текстам </a:t>
            </a:r>
            <a:r>
              <a:rPr lang="ru-RU" altLang="ru-RU" sz="2200" i="1" dirty="0">
                <a:latin typeface="Times New Roman" pitchFamily="18" charset="0"/>
                <a:cs typeface="Times New Roman" pitchFamily="18" charset="0"/>
              </a:rPr>
              <a:t>(зажимы).</a:t>
            </a:r>
          </a:p>
          <a:p>
            <a:pPr marL="0" indent="0" algn="just">
              <a:buFont typeface="Arial" pitchFamily="34" charset="0"/>
              <a:buNone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3) Тексты </a:t>
            </a:r>
            <a:r>
              <a:rPr lang="ru-RU" altLang="ru-RU" sz="2200" i="1" dirty="0">
                <a:latin typeface="Times New Roman" pitchFamily="18" charset="0"/>
                <a:cs typeface="Times New Roman" pitchFamily="18" charset="0"/>
              </a:rPr>
              <a:t>не предоставляются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индивидуально каждому участнику.</a:t>
            </a:r>
            <a:endParaRPr lang="ru-RU" altLang="ru-RU" sz="2000" dirty="0"/>
          </a:p>
          <a:p>
            <a:pPr marL="0" indent="0" algn="just">
              <a:buFont typeface="Arial" pitchFamily="34" charset="0"/>
              <a:buNone/>
            </a:pPr>
            <a:r>
              <a:rPr lang="ru-RU" alt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!!! ЭР по литературе выполняется только на бланке №2 (тестовой части нет), поэтому в бланке №1 заполняется только регистрационная часть</a:t>
            </a:r>
          </a:p>
          <a:p>
            <a:pPr marL="0" indent="0" algn="just">
              <a:buFont typeface="Arial" pitchFamily="34" charset="0"/>
              <a:buNone/>
            </a:pPr>
            <a:endParaRPr lang="ru-RU" alt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36538" y="796925"/>
            <a:ext cx="8702675" cy="178510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Экзаменационная работа состоит из двух частей:</a:t>
            </a:r>
          </a:p>
          <a:p>
            <a:pPr algn="just">
              <a:defRPr/>
            </a:pPr>
            <a:r>
              <a:rPr lang="ru-RU" sz="2200" b="1" u="sng" dirty="0">
                <a:latin typeface="Times New Roman" pitchFamily="18" charset="0"/>
                <a:cs typeface="Times New Roman" pitchFamily="18" charset="0"/>
              </a:rPr>
              <a:t>Часть </a:t>
            </a:r>
            <a:r>
              <a:rPr lang="ru-RU" sz="2200" b="1" u="sng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– предлагается </a:t>
            </a:r>
            <a:r>
              <a:rPr lang="ru-RU" sz="2200" i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два комплекса заданий:</a:t>
            </a:r>
          </a:p>
          <a:p>
            <a:pPr algn="just">
              <a:defRPr/>
            </a:pPr>
            <a:r>
              <a:rPr lang="ru-RU" sz="2200" i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Первый - </a:t>
            </a:r>
            <a:r>
              <a:rPr lang="ru-RU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анализ фрагмента текста - 2 задания  (1.1 или 1.1; 2.1 или 2.2)</a:t>
            </a:r>
          </a:p>
          <a:p>
            <a:pPr algn="just">
              <a:defRPr/>
            </a:pPr>
            <a:r>
              <a:rPr lang="ru-RU" sz="2200" i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Второй</a:t>
            </a:r>
            <a:r>
              <a:rPr lang="ru-RU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– анализ стихотворения – 2 задания ( 3.1 или 3.2; 4)</a:t>
            </a:r>
          </a:p>
          <a:p>
            <a:pPr algn="just">
              <a:defRPr/>
            </a:pPr>
            <a:r>
              <a:rPr lang="ru-RU" sz="2200" b="1" u="sng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Часть 2 </a:t>
            </a:r>
            <a:r>
              <a:rPr lang="ru-RU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– предлагается на выбор </a:t>
            </a:r>
            <a:r>
              <a:rPr lang="ru-RU" sz="2200" i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тем сочинения (5.1-5.5)</a:t>
            </a:r>
          </a:p>
        </p:txBody>
      </p:sp>
    </p:spTree>
    <p:extLst>
      <p:ext uri="{BB962C8B-B14F-4D97-AF65-F5344CB8AC3E}">
        <p14:creationId xmlns:p14="http://schemas.microsoft.com/office/powerpoint/2010/main" val="2471477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360040"/>
          </a:xfrm>
        </p:spPr>
        <p:txBody>
          <a:bodyPr>
            <a:noAutofit/>
          </a:bodyPr>
          <a:lstStyle/>
          <a:p>
            <a:r>
              <a:rPr lang="ru-RU" sz="2400" b="1" dirty="0"/>
              <a:t>Изменения в спецификации ГВЭ-9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712968" cy="410445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400" b="1" dirty="0"/>
              <a:t>100-е номера вариантов  </a:t>
            </a:r>
            <a:r>
              <a:rPr lang="ru-RU" sz="1400" dirty="0"/>
              <a:t>-  </a:t>
            </a:r>
            <a:r>
              <a:rPr lang="ru-RU" sz="1400" u="sng" dirty="0"/>
              <a:t>сжатое изложение по прослушанному тексту с творческим заданием:  </a:t>
            </a:r>
            <a:r>
              <a:rPr lang="ru-RU" sz="1400" dirty="0"/>
              <a:t>для  в участников в закрытых школах, для обучающихся с НОДА, а также для иных категорий участников ГВЭ, которым требуется создание специальных условий (с диабетом, онкологическими заболеваниями, астмой, пороком сердца и др.). </a:t>
            </a:r>
          </a:p>
          <a:p>
            <a:pPr marL="0" indent="0" algn="just">
              <a:buNone/>
            </a:pPr>
            <a:r>
              <a:rPr lang="ru-RU" sz="1400" b="1" dirty="0"/>
              <a:t>200-е номера вариантов</a:t>
            </a:r>
            <a:r>
              <a:rPr lang="ru-RU" sz="1400" dirty="0"/>
              <a:t> - </a:t>
            </a:r>
            <a:r>
              <a:rPr lang="ru-RU" sz="1400" u="sng" dirty="0"/>
              <a:t>сжатое изложение по прослушанному тексту с творческим заданием</a:t>
            </a:r>
            <a:r>
              <a:rPr lang="ru-RU" sz="1400" dirty="0"/>
              <a:t>: для слепых и слабовидящих обучающихся,  экзаменационные материалы аналогичны 100-м экзаменационным вариантам, однако визуальные образы в текстах сведены к минимуму. Для слепых обучающихся задания переводятся на </a:t>
            </a:r>
            <a:r>
              <a:rPr lang="ru-RU" sz="1400" dirty="0" err="1"/>
              <a:t>рельефноточечный</a:t>
            </a:r>
            <a:r>
              <a:rPr lang="ru-RU" sz="1400" dirty="0"/>
              <a:t> шрифт Брайля.</a:t>
            </a:r>
          </a:p>
          <a:p>
            <a:pPr marL="0" indent="0">
              <a:buNone/>
            </a:pPr>
            <a:r>
              <a:rPr lang="ru-RU" sz="1400" b="1" dirty="0"/>
              <a:t>300-е номера вариантов </a:t>
            </a:r>
            <a:r>
              <a:rPr lang="ru-RU" sz="1400" dirty="0"/>
              <a:t>- </a:t>
            </a:r>
            <a:r>
              <a:rPr lang="ru-RU" sz="1400" u="sng" dirty="0"/>
              <a:t>сжатое изложение по прочитанному тексту с творческим заданием</a:t>
            </a:r>
            <a:r>
              <a:rPr lang="ru-RU" sz="1400" dirty="0"/>
              <a:t>: для глухих, слабослышащих, позднооглохших, </a:t>
            </a:r>
            <a:r>
              <a:rPr lang="ru-RU" sz="1400" dirty="0" err="1"/>
              <a:t>кохлеарно</a:t>
            </a:r>
            <a:r>
              <a:rPr lang="ru-RU" sz="1400" dirty="0"/>
              <a:t>  имплантированных экзаменуемых, экзаменационные материалы аналогичны 100-м экзаменационным вариантам, однако звуковые образы в текстах сведены к минимуму.</a:t>
            </a:r>
          </a:p>
          <a:p>
            <a:pPr marL="0" indent="0">
              <a:buNone/>
            </a:pPr>
            <a:r>
              <a:rPr lang="ru-RU" sz="1400" b="1" dirty="0"/>
              <a:t>400-е и 500-е номера вариантов </a:t>
            </a:r>
            <a:r>
              <a:rPr lang="ru-RU" sz="1400" dirty="0"/>
              <a:t>- </a:t>
            </a:r>
            <a:r>
              <a:rPr lang="ru-RU" sz="1400" u="sng" dirty="0"/>
              <a:t>сжатое изложение по прослушанному и прочитанному тексту с творческим заданием </a:t>
            </a:r>
            <a:r>
              <a:rPr lang="ru-RU" sz="1400" dirty="0"/>
              <a:t>(400-е номера вариантов) или </a:t>
            </a:r>
            <a:r>
              <a:rPr lang="ru-RU" sz="1400" u="sng" dirty="0"/>
              <a:t>осложнённое списывание </a:t>
            </a:r>
            <a:r>
              <a:rPr lang="ru-RU" sz="1400" dirty="0"/>
              <a:t>(500-е номера вариантов) </a:t>
            </a:r>
            <a:r>
              <a:rPr lang="ru-RU" sz="1400" b="1" i="1" dirty="0"/>
              <a:t>по выбору </a:t>
            </a:r>
            <a:r>
              <a:rPr lang="ru-RU" sz="1400" dirty="0"/>
              <a:t>обучающегося предназначены для обучающихся с тяжёлыми нарушениями речи, для обучающихся с НОДА, а также для лиц с ЗПР.</a:t>
            </a:r>
          </a:p>
          <a:p>
            <a:pPr marL="0" indent="0">
              <a:buNone/>
            </a:pPr>
            <a:r>
              <a:rPr lang="ru-RU" sz="1400" b="1" dirty="0"/>
              <a:t>600-е номера вариантов </a:t>
            </a:r>
            <a:r>
              <a:rPr lang="ru-RU" sz="1400" dirty="0"/>
              <a:t>–</a:t>
            </a:r>
            <a:r>
              <a:rPr lang="ru-RU" sz="1400" u="sng" dirty="0"/>
              <a:t>диктант</a:t>
            </a:r>
            <a:r>
              <a:rPr lang="ru-RU" sz="1400" dirty="0"/>
              <a:t>: для обучающихся с расстройствами аутистического спектра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476672"/>
            <a:ext cx="3888432" cy="2880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Русский язык. Письменная форма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5013176"/>
            <a:ext cx="3888432" cy="2880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Русский язык. Устная форма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5445224"/>
            <a:ext cx="8712968" cy="1169551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b="1" dirty="0"/>
              <a:t>900-е номера билетов.</a:t>
            </a:r>
          </a:p>
          <a:p>
            <a:pPr algn="just"/>
            <a:r>
              <a:rPr lang="ru-RU" sz="1400" b="1" dirty="0"/>
              <a:t>Три задания: </a:t>
            </a:r>
            <a:r>
              <a:rPr lang="ru-RU" sz="1400" dirty="0"/>
              <a:t>1) составление небольшого устного связного высказывания. 2) рассмотреть представленное в тексте языковое явление и рассказать о нём в устном связном высказывании. 3) практические задачи в области изученного в рамках школьного курса материала. Задание нацеливает экзаменуемого на</a:t>
            </a:r>
          </a:p>
          <a:p>
            <a:pPr algn="just"/>
            <a:r>
              <a:rPr lang="ru-RU" sz="1400" dirty="0"/>
              <a:t>составление устного связного высказывания. </a:t>
            </a:r>
          </a:p>
        </p:txBody>
      </p:sp>
    </p:spTree>
    <p:extLst>
      <p:ext uri="{BB962C8B-B14F-4D97-AF65-F5344CB8AC3E}">
        <p14:creationId xmlns:p14="http://schemas.microsoft.com/office/powerpoint/2010/main" val="2435164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435280" cy="432048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/>
              <a:t>ОГЭ по английскому, немецкому и французскому языкам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1880578"/>
              </p:ext>
            </p:extLst>
          </p:nvPr>
        </p:nvGraphicFramePr>
        <p:xfrm>
          <a:off x="1331640" y="4221088"/>
          <a:ext cx="6768752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7469" y="692696"/>
            <a:ext cx="8709587" cy="33123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FF0000"/>
                </a:solidFill>
              </a:rPr>
              <a:t>В ОСНОВНЫЕ СРОКИ </a:t>
            </a:r>
            <a:r>
              <a:rPr lang="ru-RU" sz="2000" dirty="0"/>
              <a:t>- в разные дни: </a:t>
            </a:r>
          </a:p>
          <a:p>
            <a:pPr algn="ctr"/>
            <a:r>
              <a:rPr lang="ru-RU" sz="2000" dirty="0"/>
              <a:t>21 мая (вторник)- устная часть, 22 мая (среда)-письменная часть</a:t>
            </a:r>
          </a:p>
          <a:p>
            <a:r>
              <a:rPr lang="ru-RU" sz="2000" dirty="0">
                <a:solidFill>
                  <a:srgbClr val="FF0000"/>
                </a:solidFill>
              </a:rPr>
              <a:t>  В РЕЗЕРВНЫЕ СРОКИ </a:t>
            </a:r>
            <a:r>
              <a:rPr lang="ru-RU" sz="2000" dirty="0"/>
              <a:t>- смешанная модель: 25-26 июня и 1-2 июля</a:t>
            </a: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>
                <a:solidFill>
                  <a:srgbClr val="FF0000"/>
                </a:solidFill>
              </a:rPr>
              <a:t>Коды предметов</a:t>
            </a:r>
            <a:r>
              <a:rPr lang="ru-RU" sz="2000" dirty="0"/>
              <a:t>: Английский устный -29, письменный -9.</a:t>
            </a:r>
          </a:p>
          <a:p>
            <a:r>
              <a:rPr lang="ru-RU" sz="2000" dirty="0"/>
              <a:t>                                   Немецкий устный -30, письменный – 10.</a:t>
            </a:r>
          </a:p>
          <a:p>
            <a:r>
              <a:rPr lang="ru-RU" sz="2000" dirty="0"/>
              <a:t>                                   Французский устный – 31, письменный -11.</a:t>
            </a:r>
          </a:p>
          <a:p>
            <a:pPr algn="ctr"/>
            <a:endParaRPr lang="ru-RU" sz="2000" b="1" dirty="0"/>
          </a:p>
          <a:p>
            <a:pPr algn="ctr"/>
            <a:r>
              <a:rPr lang="ru-RU" sz="2000" b="1" dirty="0"/>
              <a:t>Продолжительность проведения:</a:t>
            </a:r>
          </a:p>
          <a:p>
            <a:pPr algn="ctr"/>
            <a:r>
              <a:rPr lang="ru-RU" sz="2000" dirty="0"/>
              <a:t>УСТНАЯ ЧАСТЬ – 15 минут        ПИСЬМЕННАЯ ЧАСТЬ – 120 минут (2 часа)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9969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dirty="0"/>
              <a:t>Иностранные языки. Устная часть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92696"/>
            <a:ext cx="8640960" cy="602128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устной части экзаменов используется два типа аудиторий:</a:t>
            </a:r>
          </a:p>
          <a:p>
            <a:pPr marL="0" indent="0">
              <a:buNone/>
            </a:pPr>
            <a:r>
              <a:rPr lang="ru-RU" sz="4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1)Аудитория подготовки </a:t>
            </a:r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(участники ожидают своей очереди, получают  инструктаж, заполняют </a:t>
            </a:r>
            <a:r>
              <a:rPr lang="ru-RU" sz="4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рег.бланки</a:t>
            </a:r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Организаторы в аудитории подготовки : </a:t>
            </a:r>
          </a:p>
          <a:p>
            <a:pPr algn="just"/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получают для заполнения соответствующие формы </a:t>
            </a:r>
            <a:r>
              <a:rPr lang="ru-RU" sz="4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(?ППЭ-05-01-У, ППЭ-05-02-У, ППЭ-16); </a:t>
            </a:r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файлы для упаковки испорченных и бракованных </a:t>
            </a:r>
            <a:r>
              <a:rPr lang="ru-RU" sz="4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рег.бланков</a:t>
            </a:r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инструкции на каждого участников экзамена по использованию ПО; материалы, которые участники экзамена могут использовать в период ожидания</a:t>
            </a:r>
          </a:p>
          <a:p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 инструктаж (две части) и организует заполнение </a:t>
            </a:r>
            <a:r>
              <a:rPr lang="ru-RU" sz="4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рег.бланков</a:t>
            </a:r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участниками;</a:t>
            </a:r>
          </a:p>
          <a:p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с организаторами вне аудитории организуют переход в аудитории проведения</a:t>
            </a:r>
          </a:p>
          <a:p>
            <a:pPr marL="0" indent="0">
              <a:buNone/>
            </a:pPr>
            <a:r>
              <a:rPr lang="ru-RU" sz="4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Аудитория проведения </a:t>
            </a:r>
            <a:r>
              <a:rPr lang="ru-RU" sz="4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(выполнение заданий)</a:t>
            </a:r>
          </a:p>
          <a:p>
            <a:pPr marL="0" indent="0">
              <a:buNone/>
            </a:pPr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Организаторы в аудитории проведения</a:t>
            </a:r>
          </a:p>
          <a:p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получают	для заполнения соответствующие формы </a:t>
            </a:r>
            <a:r>
              <a:rPr lang="ru-RU" sz="4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(? ППЭ-05-01-У, ППЭ-05- 03-У); </a:t>
            </a:r>
            <a:r>
              <a:rPr lang="ru-RU" sz="4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пароль организатора </a:t>
            </a:r>
            <a:r>
              <a:rPr lang="ru-RU" sz="4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(код активации</a:t>
            </a:r>
            <a:r>
              <a:rPr lang="ru-RU" sz="4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инструкции для участников экзамена; конверт для упаковки </a:t>
            </a:r>
            <a:r>
              <a:rPr lang="ru-RU" sz="4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рег.бланков</a:t>
            </a:r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присутствует при загрузке на рабочие станции записи устных ответов ключа доступа к КИМ (выполняется техническим специалистом);</a:t>
            </a:r>
          </a:p>
          <a:p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Распределяет по рабочим станция участников, проводит краткий инструктаж по процедуре сдачи экзамена, указывает на заполнение номера аудитории  в </a:t>
            </a:r>
            <a:r>
              <a:rPr lang="ru-RU" sz="4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регбланке</a:t>
            </a:r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началом работы с заданиями участник проверяет качество записи: произносит свой номер бланка регистрации. </a:t>
            </a:r>
          </a:p>
          <a:p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Инициирует начало выполнения экзаменационной работы (вводит пароль организатора) и проводит контроль выполнения;</a:t>
            </a:r>
          </a:p>
          <a:p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предложить прослушать записи своих устных ответов участникам экзамена;</a:t>
            </a:r>
          </a:p>
          <a:p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завершить в ПО выполнение работы участником (инициировать экзамен следующего участника, либо пригласить технического специалиста для завершения экзамена на рабочем месте);</a:t>
            </a:r>
          </a:p>
          <a:p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собрать у участников каждой группы бланки регистрации, заполнить соответствующие строки формы и получить подпись у участников экзамена;</a:t>
            </a:r>
          </a:p>
          <a:p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завершения выполнения экзаменационной работы группой участников экзамена на всех станциях записи ответов в аудитории сообщить об этом организатору вне аудитории, ожидающему у данной аудитории.</a:t>
            </a:r>
          </a:p>
          <a:p>
            <a:endParaRPr lang="ru-RU" sz="4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012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413" y="260648"/>
            <a:ext cx="8229600" cy="692696"/>
          </a:xfrm>
        </p:spPr>
        <p:txBody>
          <a:bodyPr>
            <a:normAutofit/>
          </a:bodyPr>
          <a:lstStyle/>
          <a:p>
            <a:r>
              <a:rPr lang="ru-RU" sz="2800" dirty="0"/>
              <a:t>Предметная область: математика и информатика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9756642"/>
              </p:ext>
            </p:extLst>
          </p:nvPr>
        </p:nvGraphicFramePr>
        <p:xfrm>
          <a:off x="755576" y="980728"/>
          <a:ext cx="7848872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04055" y="3140968"/>
            <a:ext cx="8458067" cy="3600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ОГЭ: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математике – 235 минут (3 часа 55 минут)  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информатике (КОГЭ) – 150 минут (2 часа 30 минут)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Коды предметов: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– 02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Информатика (КОГЭ)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25</a:t>
            </a:r>
          </a:p>
          <a:p>
            <a:pPr algn="ctr"/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экзаменов</a:t>
            </a:r>
          </a:p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МАТЕМАТИКА: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сроки– 6 июня; резервные – 27 июня, 1-2 июля</a:t>
            </a:r>
          </a:p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 (КОГЭ)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:основные сроки– 27 мая, 10 июня, 14 июня;                                            резервные – 25-26 июня, 1-2 июля</a:t>
            </a: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7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640762" cy="7477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defRPr/>
            </a:pPr>
            <a:r>
              <a:rPr lang="ru-RU" sz="2800" dirty="0"/>
              <a:t>ИНФОРИАТИКА (КОГЭ)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016000"/>
            <a:ext cx="8821737" cy="572536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!!! Руководитель ППЭ должен быть проинформирован о ПО и  версиях, которое используется в образовательном процессе </a:t>
            </a:r>
          </a:p>
          <a:p>
            <a:r>
              <a:rPr lang="ru-RU" sz="1800" dirty="0"/>
              <a:t>Программные системы и среды, которые должны быть установлены на каждом АРМ участника КОГЭ</a:t>
            </a:r>
          </a:p>
          <a:p>
            <a:r>
              <a:rPr lang="ru-RU" sz="1800" dirty="0"/>
              <a:t>Пакет из трех программ, входящих в комплекс ПО </a:t>
            </a:r>
            <a:r>
              <a:rPr lang="ru-RU" sz="1800" dirty="0" err="1"/>
              <a:t>Microsoft</a:t>
            </a:r>
            <a:r>
              <a:rPr lang="ru-RU" sz="1800" dirty="0"/>
              <a:t> </a:t>
            </a:r>
            <a:r>
              <a:rPr lang="ru-RU" sz="1800" dirty="0" err="1"/>
              <a:t>Office</a:t>
            </a:r>
            <a:r>
              <a:rPr lang="ru-RU" sz="1800" dirty="0"/>
              <a:t>: текстовый редактор </a:t>
            </a:r>
            <a:r>
              <a:rPr lang="ru-RU" sz="1800" dirty="0" err="1"/>
              <a:t>Word</a:t>
            </a:r>
            <a:r>
              <a:rPr lang="ru-RU" sz="1800" dirty="0"/>
              <a:t>, электронные таблицы </a:t>
            </a:r>
            <a:r>
              <a:rPr lang="ru-RU" sz="1800" dirty="0" err="1"/>
              <a:t>Excel</a:t>
            </a:r>
            <a:r>
              <a:rPr lang="ru-RU" sz="1800" dirty="0"/>
              <a:t>, редактор презентаций </a:t>
            </a:r>
            <a:r>
              <a:rPr lang="ru-RU" sz="1800" dirty="0" err="1"/>
              <a:t>Power</a:t>
            </a:r>
            <a:r>
              <a:rPr lang="ru-RU" sz="1800" dirty="0"/>
              <a:t> </a:t>
            </a:r>
            <a:r>
              <a:rPr lang="ru-RU" sz="1800" dirty="0" err="1"/>
              <a:t>Point</a:t>
            </a:r>
            <a:r>
              <a:rPr lang="ru-RU" sz="1800" dirty="0"/>
              <a:t>.</a:t>
            </a:r>
          </a:p>
          <a:p>
            <a:pPr lvl="0"/>
            <a:r>
              <a:rPr lang="ru-RU" sz="1800" dirty="0"/>
              <a:t>Пакет из трех программ, входящих в комплекс ПО </a:t>
            </a:r>
            <a:r>
              <a:rPr lang="ru-RU" sz="1800" dirty="0" err="1"/>
              <a:t>LibreOffice</a:t>
            </a:r>
            <a:r>
              <a:rPr lang="ru-RU" sz="1800" dirty="0"/>
              <a:t>: текстовый редактор </a:t>
            </a:r>
            <a:r>
              <a:rPr lang="ru-RU" sz="1800" dirty="0" err="1"/>
              <a:t>Writer</a:t>
            </a:r>
            <a:r>
              <a:rPr lang="ru-RU" sz="1800" dirty="0"/>
              <a:t>, электронные таблицы </a:t>
            </a:r>
            <a:r>
              <a:rPr lang="ru-RU" sz="1800" dirty="0" err="1"/>
              <a:t>Calc</a:t>
            </a:r>
            <a:r>
              <a:rPr lang="ru-RU" sz="1800" dirty="0"/>
              <a:t>, редактор презентаций </a:t>
            </a:r>
            <a:r>
              <a:rPr lang="ru-RU" sz="1800" dirty="0" err="1"/>
              <a:t>Impress</a:t>
            </a:r>
            <a:r>
              <a:rPr lang="ru-RU" sz="1800" dirty="0"/>
              <a:t>.</a:t>
            </a:r>
          </a:p>
          <a:p>
            <a:pPr lvl="0"/>
            <a:r>
              <a:rPr lang="ru-RU" sz="1800" dirty="0"/>
              <a:t>Алгоритмическая среда Кумир 2.1. Среда программирования </a:t>
            </a:r>
            <a:r>
              <a:rPr lang="ru-RU" sz="1800" dirty="0" err="1"/>
              <a:t>Pascal</a:t>
            </a:r>
            <a:r>
              <a:rPr lang="ru-RU" sz="1800" dirty="0"/>
              <a:t> ABC.</a:t>
            </a:r>
          </a:p>
          <a:p>
            <a:pPr lvl="0"/>
            <a:r>
              <a:rPr lang="ru-RU" sz="1800" dirty="0"/>
              <a:t>Среда программирования </a:t>
            </a:r>
            <a:r>
              <a:rPr lang="ru-RU" sz="1800" dirty="0" err="1"/>
              <a:t>Python</a:t>
            </a:r>
            <a:r>
              <a:rPr lang="ru-RU" sz="1800" dirty="0"/>
              <a:t> 3.6. Среда программирования </a:t>
            </a:r>
            <a:r>
              <a:rPr lang="ru-RU" sz="1800" dirty="0" err="1"/>
              <a:t>Basic</a:t>
            </a:r>
            <a:r>
              <a:rPr lang="ru-RU" sz="1800" dirty="0"/>
              <a:t> 256.</a:t>
            </a:r>
          </a:p>
          <a:p>
            <a:pPr lvl="0"/>
            <a:r>
              <a:rPr lang="ru-RU" sz="1800" dirty="0"/>
              <a:t>Среда программирования </a:t>
            </a:r>
            <a:r>
              <a:rPr lang="ru-RU" sz="1800" dirty="0" err="1"/>
              <a:t>DevC</a:t>
            </a:r>
            <a:r>
              <a:rPr lang="ru-RU" sz="1800" dirty="0"/>
              <a:t>++. Среда программирования </a:t>
            </a:r>
            <a:r>
              <a:rPr lang="ru-RU" sz="1800" dirty="0" err="1"/>
              <a:t>Code</a:t>
            </a:r>
            <a:r>
              <a:rPr lang="ru-RU" sz="1800" dirty="0"/>
              <a:t> </a:t>
            </a:r>
            <a:r>
              <a:rPr lang="ru-RU" sz="1800" dirty="0" err="1"/>
              <a:t>Blocs</a:t>
            </a:r>
            <a:r>
              <a:rPr lang="ru-RU" sz="1800" dirty="0"/>
              <a:t>.</a:t>
            </a:r>
          </a:p>
          <a:p>
            <a:pPr lvl="0"/>
            <a:r>
              <a:rPr lang="ru-RU" sz="1800" dirty="0"/>
              <a:t>Архиватор, обеспечивающий распаковку всех популярных типов файловых архивов.</a:t>
            </a:r>
          </a:p>
          <a:p>
            <a:pPr lvl="0"/>
            <a:r>
              <a:rPr lang="ru-RU" sz="1800" dirty="0"/>
              <a:t>Файловый менеджер </a:t>
            </a:r>
            <a:r>
              <a:rPr lang="ru-RU" sz="1800" dirty="0" err="1"/>
              <a:t>Total</a:t>
            </a:r>
            <a:r>
              <a:rPr lang="ru-RU" sz="1800" dirty="0"/>
              <a:t> </a:t>
            </a:r>
            <a:r>
              <a:rPr lang="ru-RU" sz="1800" dirty="0" err="1"/>
              <a:t>Commander</a:t>
            </a:r>
            <a:r>
              <a:rPr lang="ru-RU" sz="1800" dirty="0"/>
              <a:t>.</a:t>
            </a:r>
          </a:p>
          <a:p>
            <a:pPr lvl="0"/>
            <a:r>
              <a:rPr lang="ru-RU" sz="1800" dirty="0"/>
              <a:t>Интернет-браузер для просмотра </a:t>
            </a:r>
            <a:r>
              <a:rPr lang="ru-RU" sz="1800" dirty="0" err="1"/>
              <a:t>html</a:t>
            </a:r>
            <a:r>
              <a:rPr lang="ru-RU" sz="1800" dirty="0"/>
              <a:t>-файлов.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C00000"/>
                </a:solidFill>
              </a:rPr>
              <a:t>При наличии среды выполнение задания №15.1 рассматриваться в текстовом редакторе не будет. Из спецификации: «</a:t>
            </a:r>
            <a:r>
              <a:rPr lang="ru-RU" sz="1800" b="1" dirty="0">
                <a:solidFill>
                  <a:srgbClr val="C00000"/>
                </a:solidFill>
              </a:rPr>
              <a:t>!!!! При отсутствии учебной среды </a:t>
            </a:r>
            <a:r>
              <a:rPr lang="ru-RU" sz="1800" dirty="0">
                <a:solidFill>
                  <a:srgbClr val="C00000"/>
                </a:solidFill>
              </a:rPr>
              <a:t>исполнителя «Робот» решение задания 15.1 записывается в простом текстовом редакторе». </a:t>
            </a:r>
            <a:endParaRPr lang="ru-RU" sz="2400" b="1" i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382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8430028" cy="292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607432" y="4365104"/>
            <a:ext cx="8016180" cy="103817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Минимальный балл -8,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выполнение заданий по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алгебре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2 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 задания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№15-19, №23-25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7606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/>
              <a:t>02. Математика </a:t>
            </a:r>
            <a:r>
              <a:rPr lang="ru-RU" sz="2400" dirty="0"/>
              <a:t>(3ч55чмин)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805264"/>
            <a:ext cx="8496944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Линейка, не содержащая справочной информации для построения чертежей и рисунков </a:t>
            </a:r>
          </a:p>
        </p:txBody>
      </p:sp>
    </p:spTree>
    <p:extLst>
      <p:ext uri="{BB962C8B-B14F-4D97-AF65-F5344CB8AC3E}">
        <p14:creationId xmlns:p14="http://schemas.microsoft.com/office/powerpoint/2010/main" val="3868348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964488" cy="93610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/>
              <a:t>Калькулятор использовать на ОГЭ нельзя!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59007"/>
            <a:ext cx="5076056" cy="68023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00" y="1289555"/>
            <a:ext cx="2983495" cy="372362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639" y="1289555"/>
            <a:ext cx="2448513" cy="338947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251" y="3679481"/>
            <a:ext cx="3856749" cy="245864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420888"/>
            <a:ext cx="3055505" cy="903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8799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6845" y="116632"/>
            <a:ext cx="8229600" cy="64807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/>
              <a:t>Изменения в спецификации ГВЭ-9 в 2024 году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8793" y="908720"/>
            <a:ext cx="5220072" cy="2880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Математика. Письменная форма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8793" y="1292612"/>
            <a:ext cx="8625705" cy="36933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/>
              <a:t>100-е номерами вариантов </a:t>
            </a:r>
            <a:r>
              <a:rPr lang="ru-RU" dirty="0"/>
              <a:t>– для участников ГВЭ-9 без ОВЗ и обучающихся с ОВЗ: глухих, слабослышащих, позднооглохших, </a:t>
            </a:r>
            <a:r>
              <a:rPr lang="ru-RU" dirty="0" err="1"/>
              <a:t>кохлеарно</a:t>
            </a:r>
            <a:r>
              <a:rPr lang="ru-RU" dirty="0"/>
              <a:t> имплантированных экзаменуемых; с тяжёлыми нарушениями речи; для обучающихся с НОДА, с расстройствами аутистического спектра; также кому требуется создание специальных условий (с диабетом, онкологическими заболеваниями, астмой и др.). </a:t>
            </a:r>
          </a:p>
          <a:p>
            <a:pPr algn="just"/>
            <a:r>
              <a:rPr lang="ru-RU" b="1" dirty="0"/>
              <a:t>200-е номерами вариантов </a:t>
            </a:r>
            <a:r>
              <a:rPr lang="ru-RU" dirty="0"/>
              <a:t>– для </a:t>
            </a:r>
            <a:r>
              <a:rPr lang="ru-RU" u="sng" dirty="0"/>
              <a:t>слепых обучающихся, слабовидящих </a:t>
            </a:r>
            <a:r>
              <a:rPr lang="ru-RU" dirty="0"/>
              <a:t>и </a:t>
            </a:r>
            <a:r>
              <a:rPr lang="ru-RU" dirty="0" err="1"/>
              <a:t>поздноослепших</a:t>
            </a:r>
            <a:r>
              <a:rPr lang="ru-RU" dirty="0"/>
              <a:t> обучающихся. Для слепых обучающихся задания переводятся на рельефно-точечный шрифт Брайля. Экзаменационные материалы аналогичны 100-м номерам вариантов, но в текстах заданий сведено к минимуму количество изображений. </a:t>
            </a:r>
          </a:p>
          <a:p>
            <a:pPr algn="just"/>
            <a:r>
              <a:rPr lang="ru-RU" b="1" dirty="0"/>
              <a:t>300-е номерами вариантов </a:t>
            </a:r>
            <a:r>
              <a:rPr lang="ru-RU" dirty="0"/>
              <a:t>– для участников ГВЭ-9 </a:t>
            </a:r>
            <a:r>
              <a:rPr lang="ru-RU" u="sng" dirty="0"/>
              <a:t>с ЗПР</a:t>
            </a:r>
            <a:r>
              <a:rPr lang="ru-RU" dirty="0"/>
              <a:t>, обучающихся по адаптированным основным общеобразовательным программам; для обучающихся с НОДА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8793" y="5154856"/>
            <a:ext cx="5232457" cy="27909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Математика. Устная форма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1635" y="5560024"/>
            <a:ext cx="8712968" cy="923330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900-е номера билетов.</a:t>
            </a:r>
          </a:p>
          <a:p>
            <a:pPr algn="just"/>
            <a:r>
              <a:rPr lang="ru-RU" dirty="0"/>
              <a:t>Каждый билет состоит из </a:t>
            </a:r>
            <a:r>
              <a:rPr lang="ru-RU" i="1" u="sng" dirty="0"/>
              <a:t>пяти заданий</a:t>
            </a:r>
            <a:r>
              <a:rPr lang="ru-RU" dirty="0"/>
              <a:t>, каждое задание содержит две альтернативные задачи.</a:t>
            </a:r>
          </a:p>
        </p:txBody>
      </p:sp>
    </p:spTree>
    <p:extLst>
      <p:ext uri="{BB962C8B-B14F-4D97-AF65-F5344CB8AC3E}">
        <p14:creationId xmlns:p14="http://schemas.microsoft.com/office/powerpoint/2010/main" val="2994777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62074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600" dirty="0"/>
              <a:t>Предметная область: Естественно-научные предметы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957881"/>
              </p:ext>
            </p:extLst>
          </p:nvPr>
        </p:nvGraphicFramePr>
        <p:xfrm>
          <a:off x="11336" y="764704"/>
          <a:ext cx="4608512" cy="2171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0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13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13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ОГЭ-2022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ОГЭ-2023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ОГЭ-2024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95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Физика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>
                          <a:effectLst/>
                          <a:latin typeface="+mn-lt"/>
                        </a:rPr>
                        <a:t>2048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>
                          <a:effectLst/>
                          <a:latin typeface="+mn-lt"/>
                        </a:rPr>
                        <a:t>1814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>
                          <a:effectLst/>
                          <a:latin typeface="+mn-lt"/>
                        </a:rPr>
                        <a:t>1959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95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Химия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>
                          <a:effectLst/>
                          <a:latin typeface="+mn-lt"/>
                        </a:rPr>
                        <a:t>1943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>
                          <a:effectLst/>
                          <a:latin typeface="+mn-lt"/>
                        </a:rPr>
                        <a:t>1975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2105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95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Биология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>
                          <a:effectLst/>
                          <a:latin typeface="+mn-lt"/>
                        </a:rPr>
                        <a:t>7892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>
                          <a:effectLst/>
                          <a:latin typeface="+mn-lt"/>
                        </a:rPr>
                        <a:t>7923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>
                          <a:effectLst/>
                          <a:latin typeface="+mn-lt"/>
                        </a:rPr>
                        <a:t>8547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95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1" u="none" strike="noStrike" dirty="0">
                          <a:effectLst/>
                          <a:latin typeface="+mn-lt"/>
                        </a:rPr>
                        <a:t>Всего участников</a:t>
                      </a:r>
                      <a:endParaRPr lang="ru-RU" sz="20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1" u="none" strike="noStrike" dirty="0">
                          <a:effectLst/>
                          <a:latin typeface="+mn-lt"/>
                        </a:rPr>
                        <a:t>22730</a:t>
                      </a:r>
                      <a:endParaRPr lang="ru-RU" sz="20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1" u="none" strike="noStrike" dirty="0">
                          <a:effectLst/>
                          <a:latin typeface="+mn-lt"/>
                        </a:rPr>
                        <a:t>24100</a:t>
                      </a:r>
                      <a:endParaRPr lang="ru-RU" sz="20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1" u="none" strike="noStrike" dirty="0">
                          <a:effectLst/>
                          <a:latin typeface="+mn-lt"/>
                        </a:rPr>
                        <a:t>25450</a:t>
                      </a:r>
                      <a:endParaRPr lang="ru-RU" sz="20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2651883"/>
              </p:ext>
            </p:extLst>
          </p:nvPr>
        </p:nvGraphicFramePr>
        <p:xfrm>
          <a:off x="5796136" y="836712"/>
          <a:ext cx="3347864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3284984"/>
            <a:ext cx="5652120" cy="35730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ОГЭ: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химии и физике – 180 минут (3 часа)  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биологии – 150 минут (2 часа 30 минут)</a:t>
            </a:r>
          </a:p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Коды предметов: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 – 03, Химия -04, Биология – 06</a:t>
            </a:r>
          </a:p>
          <a:p>
            <a:pPr algn="ctr"/>
            <a:endParaRPr lang="ru-RU" sz="20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экзаменов</a:t>
            </a:r>
          </a:p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Физика: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сроки– 30 мая,14 июня;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Химия: основные сроки– 27 мая, 30 мая; 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Биология: основные сроки– 27 мая, 14июня;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резервные – 25-26 июня, 1-2 июля</a:t>
            </a:r>
          </a:p>
        </p:txBody>
      </p:sp>
    </p:spTree>
    <p:extLst>
      <p:ext uri="{BB962C8B-B14F-4D97-AF65-F5344CB8AC3E}">
        <p14:creationId xmlns:p14="http://schemas.microsoft.com/office/powerpoint/2010/main" val="3662927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86" y="764704"/>
            <a:ext cx="8940013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4886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548680"/>
            <a:ext cx="8928992" cy="619268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хим. эксперимента в зад. № 24 осуществляется в кабинете химии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хим.лаборатории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оборудование должно отвечать требованиям санитарно-эпидемиологических правил,  нормативов и требованиям ТБ (раковины с подводкой воды; средств пожаротушения (огнетушитель) в аудитории; аптечки первой мед. помощи в аудитории; шкафов для хранения реактивов и оборудования.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выполнению зад.24 участник может приступать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после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</a:t>
            </a:r>
          </a:p>
          <a:p>
            <a:pPr marL="355600" indent="-35560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зад.№ 23. При выполнении задания 24 участник экзамена может делать записи в черновиках.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выполнению задания 24 не допускаются участники экзамена, не прошедшие инструктаж по технике безопасности. (Инструкция по технике безопасности при выполнении химического эксперимента -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Метод.рекомендаций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в Спецификации КИМ по химии)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совмещение обязанностей специалиста по проведению инструктажа и обеспечению лабораторных работ по химии и эксперта, оценивающего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хим.эксперимент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(далее – специалист по химии/эксперт). Во время проведения экзамена специалист по химии/эксперт находится в аудитории и следит за соблюдением ТБ, а также оценивает эксперимент вместе со вторым экспертом. 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эксперт, оценивающий эксперимент, ожидает в штабе ППЭ приглашения в аудиторию проведения ОГЭ по химии организатором вне аудитории 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нарушения участником ГИА-9 правил ТБ эксперты прекращают выполнение химического эксперимента участником ОГЭ</a:t>
            </a:r>
          </a:p>
          <a:p>
            <a:pPr algn="just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50405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/>
              <a:t>04.Химия </a:t>
            </a:r>
            <a:r>
              <a:rPr lang="ru-RU" sz="2700" dirty="0"/>
              <a:t>(3ч)</a:t>
            </a:r>
          </a:p>
        </p:txBody>
      </p:sp>
    </p:spTree>
    <p:extLst>
      <p:ext uri="{BB962C8B-B14F-4D97-AF65-F5344CB8AC3E}">
        <p14:creationId xmlns:p14="http://schemas.microsoft.com/office/powerpoint/2010/main" val="2329592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/>
              <a:t>03.Физика </a:t>
            </a:r>
            <a:r>
              <a:rPr lang="ru-RU" sz="2400" dirty="0"/>
              <a:t>(3ч)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5904656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КИМ 25 заданий, можно пользоваться  линейкой, 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непрограммируемым калькулятором.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№17 – экспериментальное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Комплекты лабораторного оборудования для его выполнения формируются заблаговременно, до проведения экзамена. За один-два дня до экзамена сообщаются номера комплектов оборудования, которые будут использоваться на экзамене.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экзамене присутствует специалист по проведению инструктажа и обеспечению лаб. работ (лаборант или специалист или учитель физики, не преподающий  у данных обучающихся), проводит перед экзаменом инструктаж по ТБ и следит за соблюдением правил безопасности. («Инструкция по правилам безопасности труда при проведении экзамена по физике» -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Метод.рекомендаций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в Спецификации КИМ по физике) Лаборант может вмешиваться в работу участника только в случае нарушения обучающимся ТБ, обнаружения неисправности оборудования или других нештатных ситуаций.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 проводится в кабинетах физики или кабинетах, отвечающих требованиям безопасности. Лабораторное оборудование размещается в аудитории на специально выделенных столах. Каждый комплект оборудования должен быть помещен в собственный лоток. 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Лаборант выдает на его рабочий стол соответствующий комплект оборудования, при этом выбор оборудования каждый участник осуществляет самостоятельно. </a:t>
            </a: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2454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dirty="0"/>
              <a:t>Предметная область: общественно-научные предметы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261386"/>
              </p:ext>
            </p:extLst>
          </p:nvPr>
        </p:nvGraphicFramePr>
        <p:xfrm>
          <a:off x="233772" y="1052736"/>
          <a:ext cx="4680520" cy="18623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19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8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60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60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ОГЭ</a:t>
                      </a:r>
                    </a:p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ОГЭ</a:t>
                      </a:r>
                    </a:p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ОГЭ</a:t>
                      </a:r>
                    </a:p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2024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27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Обществознание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14956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14767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45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История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25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География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11425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13449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14579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6107307"/>
              </p:ext>
            </p:extLst>
          </p:nvPr>
        </p:nvGraphicFramePr>
        <p:xfrm>
          <a:off x="5147692" y="1147056"/>
          <a:ext cx="3996308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7504" y="3068960"/>
            <a:ext cx="5328592" cy="3789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ОГЭ: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истории и обществознанию – 180 минут (3 часа)  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географии – 150 минут (2 часа 30 минут)</a:t>
            </a:r>
          </a:p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Коды предметов: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– 07, География -08, Обществознание – 12</a:t>
            </a:r>
          </a:p>
          <a:p>
            <a:pPr algn="ctr"/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экзаменов</a:t>
            </a:r>
          </a:p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Обществознание: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сроки– 27 мая,10 июня; </a:t>
            </a:r>
          </a:p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основные сроки– 30 мая; </a:t>
            </a:r>
          </a:p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основные сроки– 30 мая, 14июня;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резервные – 25-26 июня, 1-2 июля</a:t>
            </a:r>
          </a:p>
        </p:txBody>
      </p:sp>
    </p:spTree>
    <p:extLst>
      <p:ext uri="{BB962C8B-B14F-4D97-AF65-F5344CB8AC3E}">
        <p14:creationId xmlns:p14="http://schemas.microsoft.com/office/powerpoint/2010/main" val="14543055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266946" y="3284986"/>
            <a:ext cx="6977463" cy="26998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горячей линии </a:t>
            </a:r>
          </a:p>
          <a:p>
            <a:pPr algn="ctr" eaLnBrk="1" hangingPunct="1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ГИА-9, ГИА-11, ВПР в РЦОИ </a:t>
            </a:r>
          </a:p>
          <a:p>
            <a:pPr algn="ctr" eaLnBrk="1" hangingPunct="1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8(8442)606-607</a:t>
            </a:r>
          </a:p>
          <a:p>
            <a:pPr algn="ctr" eaLnBrk="1" hangingPunct="1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8(8442)606-608</a:t>
            </a:r>
          </a:p>
        </p:txBody>
      </p:sp>
      <p:pic>
        <p:nvPicPr>
          <p:cNvPr id="54276" name="Picture 2" descr="http://profobraz.by/wp-content/uploads/2017/01/urov_obrazov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289" y="260648"/>
            <a:ext cx="3059856" cy="2143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300162" y="2403738"/>
            <a:ext cx="7067550" cy="964704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ru-RU" dirty="0">
                <a:solidFill>
                  <a:srgbClr val="FF0000"/>
                </a:solidFill>
              </a:rPr>
              <a:t>Спасибо за внимание!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04783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1656</TotalTime>
  <Words>2303</Words>
  <Application>Microsoft Office PowerPoint</Application>
  <PresentationFormat>Экран (4:3)</PresentationFormat>
  <Paragraphs>214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Тема Office</vt:lpstr>
      <vt:lpstr>Организационные вопросы подготовки и проведения ГИА-9 в Волгоградской области  в 2024 году</vt:lpstr>
      <vt:lpstr>Предметная область: русский язык и литература</vt:lpstr>
      <vt:lpstr>Изменение в КИМ   ГИА-9  в 2024 году</vt:lpstr>
      <vt:lpstr>01.Русский язык (3ч55мин)</vt:lpstr>
      <vt:lpstr>Презентация PowerPoint</vt:lpstr>
      <vt:lpstr>18. Литература (3ч. 55 мин)</vt:lpstr>
      <vt:lpstr>Изменения в спецификации ГВЭ-9</vt:lpstr>
      <vt:lpstr>ОГЭ по английскому, немецкому и французскому языкам</vt:lpstr>
      <vt:lpstr>Иностранные языки. Устная часть</vt:lpstr>
      <vt:lpstr>Предметная область: математика и информатика</vt:lpstr>
      <vt:lpstr>ИНФОРИАТИКА (КОГЭ)</vt:lpstr>
      <vt:lpstr>02. Математика (3ч55чмин)</vt:lpstr>
      <vt:lpstr>Калькулятор использовать на ОГЭ нельзя!</vt:lpstr>
      <vt:lpstr>Изменения в спецификации ГВЭ-9 в 2024 году</vt:lpstr>
      <vt:lpstr>Предметная область: Естественно-научные предметы</vt:lpstr>
      <vt:lpstr>Презентация PowerPoint</vt:lpstr>
      <vt:lpstr>04.Химия (3ч)</vt:lpstr>
      <vt:lpstr>03.Физика (3ч)</vt:lpstr>
      <vt:lpstr>Предметная область: общественно-научные предметы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работы в системе АИС  "Планирование ГИА-9" в 2022 г</dc:title>
  <dc:creator>Марина М.А. Десятериченко</dc:creator>
  <cp:lastModifiedBy>Кубанцева Галина Николаевна</cp:lastModifiedBy>
  <cp:revision>142</cp:revision>
  <cp:lastPrinted>2023-11-30T12:21:10Z</cp:lastPrinted>
  <dcterms:created xsi:type="dcterms:W3CDTF">2022-03-15T06:27:00Z</dcterms:created>
  <dcterms:modified xsi:type="dcterms:W3CDTF">2024-05-06T10:53:59Z</dcterms:modified>
</cp:coreProperties>
</file>